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5" r:id="rId4"/>
    <p:sldId id="325" r:id="rId5"/>
    <p:sldId id="287" r:id="rId6"/>
    <p:sldId id="306" r:id="rId7"/>
    <p:sldId id="307" r:id="rId8"/>
    <p:sldId id="288" r:id="rId9"/>
    <p:sldId id="308" r:id="rId10"/>
    <p:sldId id="309" r:id="rId11"/>
    <p:sldId id="310" r:id="rId12"/>
    <p:sldId id="311" r:id="rId13"/>
    <p:sldId id="312" r:id="rId14"/>
    <p:sldId id="326" r:id="rId15"/>
    <p:sldId id="290" r:id="rId16"/>
    <p:sldId id="313" r:id="rId17"/>
    <p:sldId id="315" r:id="rId18"/>
    <p:sldId id="319" r:id="rId19"/>
    <p:sldId id="327" r:id="rId20"/>
    <p:sldId id="328" r:id="rId21"/>
    <p:sldId id="321" r:id="rId22"/>
    <p:sldId id="329" r:id="rId23"/>
    <p:sldId id="317" r:id="rId2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88034" autoAdjust="0"/>
  </p:normalViewPr>
  <p:slideViewPr>
    <p:cSldViewPr>
      <p:cViewPr varScale="1">
        <p:scale>
          <a:sx n="60" d="100"/>
          <a:sy n="60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17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72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45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63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3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32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7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53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30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256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6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9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9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4/8/2017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4/8/2017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1FAB6D-F76A-485B-A762-16AB753A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4/8/2017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4/8/2017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4/8/2017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1.2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Introduction to C++ Programming</a:t>
            </a:r>
            <a:endParaRPr lang="en-US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357562"/>
            <a:ext cx="600079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>
                <a:solidFill>
                  <a:srgbClr val="FF3300"/>
                </a:solidFill>
              </a:rPr>
              <a:t>Constants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714884"/>
            <a:ext cx="721523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7158" y="1714488"/>
            <a:ext cx="7786742" cy="4572032"/>
          </a:xfrm>
          <a:prstGeom prst="rect">
            <a:avLst/>
          </a:prstGeom>
        </p:spPr>
        <p:txBody>
          <a:bodyPr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/>
              <a:t>Constant is the term that has a unique value and can't be changed during the program execution.</a:t>
            </a:r>
          </a:p>
          <a:p>
            <a:pPr marL="457200" indent="-457200" algn="l" rtl="0">
              <a:defRPr/>
            </a:pPr>
            <a:endParaRPr lang="en-US" sz="1600" dirty="0"/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/>
              <a:t>Declaration:</a:t>
            </a:r>
          </a:p>
          <a:p>
            <a:pPr marL="457200" indent="-457200" algn="l" rtl="0">
              <a:buFontTx/>
              <a:buNone/>
              <a:defRPr/>
            </a:pPr>
            <a:endParaRPr lang="en-US" sz="1050" dirty="0"/>
          </a:p>
          <a:p>
            <a:pPr marL="457200" indent="-457200" algn="l" rtl="0">
              <a:buFontTx/>
              <a:buAutoNum type="arabicPeriod"/>
              <a:defRPr/>
            </a:pPr>
            <a:r>
              <a:rPr lang="en-US" sz="2400" dirty="0"/>
              <a:t>#define     constant_name    constant_value</a:t>
            </a:r>
          </a:p>
          <a:p>
            <a:pPr marL="457200" indent="-457200" algn="l" rtl="0">
              <a:buFontTx/>
              <a:buAutoNum type="arabicPeriod"/>
              <a:defRPr/>
            </a:pPr>
            <a:endParaRPr lang="en-US" sz="1000" dirty="0"/>
          </a:p>
          <a:p>
            <a:pPr marL="457200" indent="-457200" algn="l" rtl="0">
              <a:buFontTx/>
              <a:buNone/>
              <a:defRPr/>
            </a:pPr>
            <a:r>
              <a:rPr lang="en-US" sz="2400" dirty="0"/>
              <a:t>Example:     #define   PI    3.14  </a:t>
            </a:r>
          </a:p>
          <a:p>
            <a:pPr marL="457200" indent="-457200" algn="l" rtl="0">
              <a:buFontTx/>
              <a:buNone/>
              <a:defRPr/>
            </a:pPr>
            <a:endParaRPr lang="en-US" sz="1600" dirty="0"/>
          </a:p>
          <a:p>
            <a:pPr algn="l" rtl="0">
              <a:buFontTx/>
              <a:buNone/>
              <a:defRPr/>
            </a:pPr>
            <a:r>
              <a:rPr lang="en-US" sz="2300" dirty="0"/>
              <a:t>2.  const     constant_type    constant_name = constant_value ;</a:t>
            </a:r>
          </a:p>
          <a:p>
            <a:pPr algn="l" rtl="0">
              <a:buFontTx/>
              <a:buNone/>
              <a:defRPr/>
            </a:pPr>
            <a:endParaRPr lang="en-US" sz="1000" dirty="0"/>
          </a:p>
          <a:p>
            <a:pPr algn="l" rtl="0">
              <a:buFontTx/>
              <a:buNone/>
              <a:defRPr/>
            </a:pPr>
            <a:r>
              <a:rPr lang="en-US" sz="2400" dirty="0"/>
              <a:t>Example:   const    float    PI  = 3.14; </a:t>
            </a:r>
          </a:p>
          <a:p>
            <a:pPr algn="l" rtl="0">
              <a:defRPr/>
            </a:pPr>
            <a:endParaRPr lang="en-US" dirty="0"/>
          </a:p>
          <a:p>
            <a:pPr algn="l" rtl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FF3300"/>
                </a:solidFill>
              </a:rPr>
              <a:t>Variables and Constants Names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00034" y="1785938"/>
            <a:ext cx="7772400" cy="4429144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600" dirty="0"/>
              <a:t> Can be composed of letters (both uppercase and lowercase letters), digits and underscore '_' only.</a:t>
            </a:r>
          </a:p>
          <a:p>
            <a:pPr algn="l" rtl="0"/>
            <a:endParaRPr lang="en-US" sz="1000" dirty="0"/>
          </a:p>
          <a:p>
            <a:pPr algn="l" rtl="0">
              <a:buFont typeface="Arial" pitchFamily="34" charset="0"/>
              <a:buChar char="•"/>
            </a:pPr>
            <a:r>
              <a:rPr lang="en-US" sz="2600" dirty="0"/>
              <a:t> Must begin with a letter or underscore ‘_’.</a:t>
            </a:r>
          </a:p>
          <a:p>
            <a:pPr algn="l" rtl="0"/>
            <a:endParaRPr lang="en-US" sz="1000" dirty="0"/>
          </a:p>
          <a:p>
            <a:pPr algn="l" rtl="0">
              <a:buFont typeface="Arial" pitchFamily="34" charset="0"/>
              <a:buChar char="•"/>
            </a:pPr>
            <a:r>
              <a:rPr lang="en-US" sz="2600" dirty="0"/>
              <a:t> Don’t contain space or special character:</a:t>
            </a:r>
          </a:p>
          <a:p>
            <a:pPr algn="l" rtl="0">
              <a:buFontTx/>
              <a:buNone/>
            </a:pPr>
            <a:r>
              <a:rPr lang="en-US" sz="2600" dirty="0"/>
              <a:t>(#, *, ?, -, @, !, $, %,&amp;, space,……)</a:t>
            </a:r>
          </a:p>
          <a:p>
            <a:pPr algn="l" rtl="0">
              <a:buFontTx/>
              <a:buNone/>
            </a:pPr>
            <a:endParaRPr lang="en-US" sz="1000" dirty="0"/>
          </a:p>
          <a:p>
            <a:pPr algn="l" rtl="0">
              <a:buFont typeface="Arial" pitchFamily="34" charset="0"/>
              <a:buChar char="•"/>
            </a:pPr>
            <a:r>
              <a:rPr lang="en-US" sz="2600" dirty="0"/>
              <a:t> Can’t be one of the reserved words (they are used by the compiler so they are not available for re-definition or overloading.)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173355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int 	           float	           double	        char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string              short                long                  signed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for 	           while                if                       switch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break              default              do                    else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case               return 	           </a:t>
            </a:r>
            <a:r>
              <a:rPr lang="en-US" sz="2400" kern="0" dirty="0" err="1">
                <a:solidFill>
                  <a:schemeClr val="tx1"/>
                </a:solidFill>
              </a:rPr>
              <a:t>sizeof</a:t>
            </a:r>
            <a:r>
              <a:rPr lang="en-US" sz="2400" kern="0" dirty="0">
                <a:solidFill>
                  <a:schemeClr val="tx1"/>
                </a:solidFill>
              </a:rPr>
              <a:t>	          static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continue        </a:t>
            </a:r>
            <a:r>
              <a:rPr lang="en-US" sz="2400" kern="0" dirty="0" err="1">
                <a:solidFill>
                  <a:schemeClr val="tx1"/>
                </a:solidFill>
              </a:rPr>
              <a:t>goto</a:t>
            </a:r>
            <a:r>
              <a:rPr lang="en-US" sz="2400" kern="0" dirty="0">
                <a:solidFill>
                  <a:schemeClr val="tx1"/>
                </a:solidFill>
              </a:rPr>
              <a:t>                   true                  false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const	            void                 private</a:t>
            </a:r>
            <a:r>
              <a:rPr lang="ar-SA" sz="2400" kern="0" dirty="0">
                <a:solidFill>
                  <a:schemeClr val="tx1"/>
                </a:solidFill>
              </a:rPr>
              <a:t>	</a:t>
            </a:r>
            <a:r>
              <a:rPr lang="en-US" sz="2400" kern="0" dirty="0">
                <a:solidFill>
                  <a:schemeClr val="tx1"/>
                </a:solidFill>
              </a:rPr>
              <a:t>           </a:t>
            </a:r>
            <a:r>
              <a:rPr lang="en-US" sz="2400" kern="0" dirty="0" err="1">
                <a:solidFill>
                  <a:schemeClr val="tx1"/>
                </a:solidFill>
              </a:rPr>
              <a:t>struct</a:t>
            </a: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class		</a:t>
            </a:r>
            <a:r>
              <a:rPr lang="en-US" sz="2400" kern="0" dirty="0" err="1">
                <a:solidFill>
                  <a:schemeClr val="tx1"/>
                </a:solidFill>
              </a:rPr>
              <a:t>cin</a:t>
            </a:r>
            <a:r>
              <a:rPr lang="en-US" sz="2400" kern="0" dirty="0">
                <a:solidFill>
                  <a:schemeClr val="tx1"/>
                </a:solidFill>
              </a:rPr>
              <a:t>                    cout                   new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1733568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Which of the following variable names are valid/not valid and why if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2819734"/>
          <a:ext cx="6786609" cy="2992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9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Name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Name</a:t>
                      </a:r>
                      <a:endParaRPr lang="ar-E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10rate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area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Shoubra</a:t>
                      </a:r>
                      <a:r>
                        <a:rPr lang="en-US" baseline="0" dirty="0"/>
                        <a:t> 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shoubra_</a:t>
                      </a:r>
                      <a:r>
                        <a:rPr lang="en-US" baseline="0" dirty="0" err="1"/>
                        <a:t>faculty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/>
                        <a:t>W#d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w234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1233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Ahmed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/>
                        <a:t>Cin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A3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Shoubra</a:t>
                      </a:r>
                      <a:r>
                        <a:rPr lang="en-US" baseline="0" dirty="0"/>
                        <a:t>-faculty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A_3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int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temp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F0B486-7C3C-4772-816C-462E76CF11A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Initialize </a:t>
            </a:r>
            <a:r>
              <a:rPr lang="en-US" sz="1600"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1600">
                <a:cs typeface="Times New Roman" pitchFamily="18" charset="0"/>
              </a:rPr>
              <a:t> variable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Attempt to modify variable</a:t>
            </a:r>
          </a:p>
          <a:p>
            <a:pPr eaLnBrk="1" hangingPunct="1"/>
            <a:r>
              <a:rPr lang="en-US" sz="1600">
                <a:cs typeface="Times New Roman" pitchFamily="18" charset="0"/>
              </a:rPr>
              <a:t> 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2971800"/>
            <a:chOff x="0" y="0"/>
            <a:chExt cx="3072" cy="41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642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4.7: fig04_07.cpp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642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const object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642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642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641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641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b="1">
                    <a:latin typeface="Courier New" pitchFamily="49" charset="0"/>
                  </a:rPr>
                  <a:t> x;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Error: x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641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641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x = 7;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Error: cannot modify a const variable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641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64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640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389" name="Rectangle 38"/>
          <p:cNvSpPr>
            <a:spLocks noChangeArrowheads="1"/>
          </p:cNvSpPr>
          <p:nvPr/>
        </p:nvSpPr>
        <p:spPr bwMode="auto">
          <a:xfrm>
            <a:off x="0" y="3276600"/>
            <a:ext cx="6781800" cy="13700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Fig04_07.cpp: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E2304 Fig04_07.cpp 6: Constant variable 'x' must be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initialized in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E2024 Fig04_07.cpp 8: Cannot modify a const object in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*** 2 errors in Compile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1295400" y="1652588"/>
            <a:ext cx="5334000" cy="1852612"/>
            <a:chOff x="960" y="1041"/>
            <a:chExt cx="3360" cy="1167"/>
          </a:xfrm>
        </p:grpSpPr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960" y="1041"/>
              <a:ext cx="3360" cy="526"/>
              <a:chOff x="816" y="576"/>
              <a:chExt cx="3360" cy="526"/>
            </a:xfrm>
          </p:grpSpPr>
          <p:sp>
            <p:nvSpPr>
              <p:cNvPr id="16393" name="Rectangle 37"/>
              <p:cNvSpPr>
                <a:spLocks noChangeArrowheads="1"/>
              </p:cNvSpPr>
              <p:nvPr/>
            </p:nvSpPr>
            <p:spPr bwMode="auto">
              <a:xfrm>
                <a:off x="1776" y="576"/>
                <a:ext cx="2400" cy="52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Notice that </a:t>
                </a:r>
                <a:r>
                  <a:rPr lang="en-US" sz="1600" b="1">
                    <a:solidFill>
                      <a:schemeClr val="tx1"/>
                    </a:solidFill>
                    <a:latin typeface="Courier New" pitchFamily="49" charset="0"/>
                  </a:rPr>
                  <a:t>const </a:t>
                </a:r>
                <a:r>
                  <a:rPr lang="en-US" sz="1600">
                    <a:solidFill>
                      <a:schemeClr val="tx1"/>
                    </a:solidFill>
                  </a:rPr>
                  <a:t>variables must be initialized because they cannot be modified later.</a:t>
                </a:r>
              </a:p>
            </p:txBody>
          </p:sp>
          <p:sp>
            <p:nvSpPr>
              <p:cNvPr id="16394" name="Line 39"/>
              <p:cNvSpPr>
                <a:spLocks noChangeShapeType="1"/>
              </p:cNvSpPr>
              <p:nvPr/>
            </p:nvSpPr>
            <p:spPr bwMode="auto">
              <a:xfrm flipH="1" flipV="1">
                <a:off x="816" y="57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6392" name="Line 41"/>
            <p:cNvSpPr>
              <a:spLocks noChangeShapeType="1"/>
            </p:cNvSpPr>
            <p:nvPr/>
          </p:nvSpPr>
          <p:spPr bwMode="auto">
            <a:xfrm flipH="1">
              <a:off x="2688" y="1680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4. Basic C++ Data Types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900246"/>
          <a:ext cx="6238876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61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Keyword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Type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short - int - long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Integer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float - double - long double 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Real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char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Character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string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String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/>
                        <a:t>bool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Boolean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4. Basic C++ Data Types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75" y="1071563"/>
            <a:ext cx="764381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Real: </a:t>
            </a:r>
            <a:r>
              <a:rPr lang="en-US" sz="2400" dirty="0"/>
              <a:t>hold numbers that have fractional part with different levels of precision, depending on which of the three floating-point types is used.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/>
              <a:t>  float PI = 3.14; </a:t>
            </a:r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Character:</a:t>
            </a:r>
            <a:r>
              <a:rPr lang="en-US" sz="2400" dirty="0"/>
              <a:t> hold a single character such as ‘a’, ‘A’ and ‘$’.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</a:t>
            </a:r>
            <a:r>
              <a:rPr lang="en-US" sz="2400" dirty="0"/>
              <a:t>char </a:t>
            </a:r>
            <a:r>
              <a:rPr lang="en-US" sz="2400" dirty="0" err="1"/>
              <a:t>ch</a:t>
            </a:r>
            <a:r>
              <a:rPr lang="en-US" sz="2400" dirty="0"/>
              <a:t> = ‘a’; </a:t>
            </a:r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String: </a:t>
            </a:r>
            <a:r>
              <a:rPr lang="en-US" sz="2400" dirty="0"/>
              <a:t>store sequences of characters, such as words or sentences.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string    </a:t>
            </a:r>
            <a:r>
              <a:rPr lang="en-US" sz="2400" dirty="0" err="1"/>
              <a:t>mystring</a:t>
            </a:r>
            <a:r>
              <a:rPr lang="en-US" sz="2400" dirty="0"/>
              <a:t>   = "This is a string";</a:t>
            </a:r>
          </a:p>
          <a:p>
            <a:pPr algn="just"/>
            <a:endParaRPr lang="ar-EG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Boolean: </a:t>
            </a:r>
            <a:r>
              <a:rPr lang="en-US" sz="2400" dirty="0"/>
              <a:t>hold a Boolean</a:t>
            </a:r>
            <a:r>
              <a:rPr lang="en-US" sz="2400" b="1" dirty="0"/>
              <a:t> </a:t>
            </a:r>
            <a:r>
              <a:rPr lang="en-US" sz="2400" dirty="0"/>
              <a:t>value. It may be assigned an integer value </a:t>
            </a:r>
            <a:r>
              <a:rPr lang="en-US" sz="2400" b="1" dirty="0"/>
              <a:t>1</a:t>
            </a:r>
            <a:r>
              <a:rPr lang="en-US" sz="2400" dirty="0"/>
              <a:t> (</a:t>
            </a:r>
            <a:r>
              <a:rPr lang="en-US" sz="2400" b="1" dirty="0"/>
              <a:t>true)</a:t>
            </a:r>
            <a:r>
              <a:rPr lang="en-US" sz="2400" dirty="0"/>
              <a:t> or a value </a:t>
            </a:r>
            <a:r>
              <a:rPr lang="en-US" sz="2400" b="1" dirty="0"/>
              <a:t>0</a:t>
            </a:r>
            <a:r>
              <a:rPr lang="en-US" sz="2400" dirty="0"/>
              <a:t> (</a:t>
            </a:r>
            <a:r>
              <a:rPr lang="en-US" sz="2400" b="1" dirty="0"/>
              <a:t>false)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  </a:t>
            </a:r>
            <a:r>
              <a:rPr lang="en-US" sz="2400" dirty="0" err="1"/>
              <a:t>bool</a:t>
            </a:r>
            <a:r>
              <a:rPr lang="en-US" sz="2400" dirty="0"/>
              <a:t>   status;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5.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19262"/>
            <a:ext cx="7772400" cy="48386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std::cout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 Standard output stream object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 “Connected” to the screen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 std::</a:t>
            </a:r>
            <a:r>
              <a:rPr lang="en-US" sz="2000" dirty="0"/>
              <a:t> specifies the "namespace" which </a:t>
            </a:r>
            <a:r>
              <a:rPr lang="en-US" sz="2000" b="1" dirty="0">
                <a:latin typeface="Courier New" pitchFamily="49" charset="0"/>
              </a:rPr>
              <a:t>cout</a:t>
            </a:r>
            <a:r>
              <a:rPr lang="en-US" sz="2000" dirty="0"/>
              <a:t> belongs to                 -   </a:t>
            </a:r>
            <a:r>
              <a:rPr lang="en-US" sz="2000" b="1" dirty="0">
                <a:latin typeface="Courier New" pitchFamily="49" charset="0"/>
              </a:rPr>
              <a:t>std::</a:t>
            </a:r>
            <a:r>
              <a:rPr lang="en-US" sz="2000" dirty="0"/>
              <a:t> can be removed through the use of </a:t>
            </a:r>
            <a:r>
              <a:rPr lang="en-US" sz="2000" b="1" dirty="0">
                <a:latin typeface="Courier New" pitchFamily="49" charset="0"/>
              </a:rPr>
              <a:t>using</a:t>
            </a:r>
            <a:r>
              <a:rPr lang="en-US" sz="2000" dirty="0"/>
              <a:t> statements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&lt;&lt;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Stream insertion operator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Value to the right of the operator (right operand) inserted into output stream (which is connected to the screen)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std::cout &lt;&lt; “Welcome to C++!\n”;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\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Escape character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Indicates that a “special” character is to be output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5.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75952"/>
              </p:ext>
            </p:extLst>
          </p:nvPr>
        </p:nvGraphicFramePr>
        <p:xfrm>
          <a:off x="1533525" y="2286000"/>
          <a:ext cx="59166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5995566" imgH="1906985" progId="Word.Document.8">
                  <p:embed/>
                </p:oleObj>
              </mc:Choice>
              <mc:Fallback>
                <p:oleObj name="Document" r:id="rId4" imgW="5995566" imgH="1906985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286000"/>
                        <a:ext cx="5916613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17562E-ABC8-46BD-89B8-57764667797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1.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2.1 Print</a:t>
            </a:r>
            <a:r>
              <a:rPr lang="en-US" sz="160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1400">
              <a:latin typeface="Courier New" pitchFamily="49" charset="0"/>
            </a:endParaRPr>
          </a:p>
          <a:p>
            <a:pPr eaLnBrk="1" hangingPunct="1"/>
            <a:r>
              <a:rPr lang="en-US" sz="1600"/>
              <a:t>2.2 Print </a:t>
            </a:r>
            <a:r>
              <a:rPr lang="en-US" sz="1600">
                <a:latin typeface="Courier New" pitchFamily="49" charset="0"/>
              </a:rPr>
              <a:t>"to C++!"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2.3 newline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2.4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eaLnBrk="1" hangingPunct="1"/>
            <a:endParaRPr lang="en-US" sz="1800"/>
          </a:p>
          <a:p>
            <a:pPr eaLnBrk="1" hangingPunct="1"/>
            <a:r>
              <a:rPr lang="en-US" sz="1600"/>
              <a:t>Program Output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038600"/>
            <a:ext cx="6781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41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154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1.4: fig01_04.cpp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154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4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a line with multiple statements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154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15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0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153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8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153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6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153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4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"Welcome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152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0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152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152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6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914400" y="2667000"/>
            <a:ext cx="6096000" cy="2571750"/>
            <a:chOff x="576" y="1680"/>
            <a:chExt cx="3840" cy="1620"/>
          </a:xfrm>
        </p:grpSpPr>
        <p:sp>
          <p:nvSpPr>
            <p:cNvPr id="21511" name="Text Box 38"/>
            <p:cNvSpPr txBox="1">
              <a:spLocks noChangeArrowheads="1"/>
            </p:cNvSpPr>
            <p:nvPr/>
          </p:nvSpPr>
          <p:spPr bwMode="auto">
            <a:xfrm>
              <a:off x="1488" y="2928"/>
              <a:ext cx="29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Unless new line </a:t>
              </a:r>
              <a:r>
                <a:rPr lang="en-US" sz="1600" b="1">
                  <a:latin typeface="Courier New" pitchFamily="49" charset="0"/>
                </a:rPr>
                <a:t>'\n'</a:t>
              </a:r>
              <a:r>
                <a:rPr lang="en-US" sz="1600"/>
                <a:t> is specified, the text continues on the same line.</a:t>
              </a:r>
            </a:p>
          </p:txBody>
        </p:sp>
        <p:sp>
          <p:nvSpPr>
            <p:cNvPr id="21512" name="Line 39"/>
            <p:cNvSpPr>
              <a:spLocks noChangeShapeType="1"/>
            </p:cNvSpPr>
            <p:nvPr/>
          </p:nvSpPr>
          <p:spPr bwMode="auto">
            <a:xfrm flipH="1" flipV="1">
              <a:off x="576" y="278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1513" name="Line 40"/>
            <p:cNvSpPr>
              <a:spLocks noChangeShapeType="1"/>
            </p:cNvSpPr>
            <p:nvPr/>
          </p:nvSpPr>
          <p:spPr bwMode="auto">
            <a:xfrm flipH="1" flipV="1">
              <a:off x="1344" y="1680"/>
              <a:ext cx="67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823333"/>
            <a:ext cx="7924800" cy="419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1. Introduction to C++ Programming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2. Comment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3. Variables and Constants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4. Basic C++ Data Types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5. Simple Program: Printing a Line of Text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6. Simple Program: Adding Two Integers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7. a Simple Program: Calculating the area of a Circle 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C94900-928B-4C3A-8A70-1447343CC79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1.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  </a:t>
            </a:r>
            <a:r>
              <a:rPr lang="en-US" sz="1600">
                <a:latin typeface="Courier New" pitchFamily="49" charset="0"/>
              </a:rPr>
              <a:t>main</a:t>
            </a:r>
            <a:endParaRPr lang="en-US" sz="800">
              <a:latin typeface="Courier New" pitchFamily="49" charset="0"/>
            </a:endParaRP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2.1 Print</a:t>
            </a:r>
            <a:r>
              <a:rPr lang="en-US" sz="160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2.2 newline</a:t>
            </a:r>
          </a:p>
          <a:p>
            <a:pPr eaLnBrk="1" hangingPunct="1"/>
            <a:endParaRPr lang="en-US" sz="800"/>
          </a:p>
          <a:p>
            <a:pPr eaLnBrk="1" hangingPunct="1"/>
            <a:r>
              <a:rPr lang="en-US" sz="1600"/>
              <a:t>2.3 Print </a:t>
            </a:r>
            <a:r>
              <a:rPr lang="en-US" sz="1600">
                <a:latin typeface="Courier New" pitchFamily="49" charset="0"/>
              </a:rPr>
              <a:t>"to"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2.4 newline</a:t>
            </a:r>
          </a:p>
          <a:p>
            <a:pPr eaLnBrk="1" hangingPunct="1"/>
            <a:endParaRPr lang="en-US" sz="800"/>
          </a:p>
          <a:p>
            <a:pPr eaLnBrk="1" hangingPunct="1"/>
            <a:r>
              <a:rPr lang="en-US" sz="1600"/>
              <a:t>2.5 newline</a:t>
            </a:r>
            <a:endParaRPr lang="en-US" sz="1600">
              <a:latin typeface="Courier New" pitchFamily="49" charset="0"/>
            </a:endParaRP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2.6 Print </a:t>
            </a:r>
            <a:r>
              <a:rPr lang="en-US" sz="1600">
                <a:latin typeface="Courier New" pitchFamily="49" charset="0"/>
              </a:rPr>
              <a:t>"C++!"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2.7 newline</a:t>
            </a:r>
            <a:endParaRPr lang="en-US" sz="1600">
              <a:latin typeface="Courier New" pitchFamily="49" charset="0"/>
            </a:endParaRP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2.8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eaLnBrk="1" hangingPunct="1"/>
            <a:endParaRPr lang="en-US" sz="800"/>
          </a:p>
          <a:p>
            <a:pPr eaLnBrk="1" hangingPunct="1"/>
            <a:r>
              <a:rPr lang="en-US" sz="1600"/>
              <a:t>Program Output</a:t>
            </a:r>
          </a:p>
          <a:p>
            <a:pPr eaLnBrk="1" hangingPunct="1"/>
            <a:endParaRPr lang="en-US" sz="160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40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256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1.5: fig01_05.cpp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256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multiple lines with a single statement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256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256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255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255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2554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5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"Welcome\</a:t>
                </a:r>
                <a:r>
                  <a:rPr lang="en-US" b="1" dirty="0" err="1">
                    <a:latin typeface="Courier New" pitchFamily="49" charset="0"/>
                  </a:rPr>
                  <a:t>nto</a:t>
                </a:r>
                <a:r>
                  <a:rPr lang="en-US" b="1" dirty="0">
                    <a:latin typeface="Courier New" pitchFamily="49" charset="0"/>
                  </a:rPr>
                  <a:t>\n\</a:t>
                </a:r>
                <a:r>
                  <a:rPr lang="en-US" b="1" dirty="0" err="1">
                    <a:latin typeface="Courier New" pitchFamily="49" charset="0"/>
                  </a:rPr>
                  <a:t>nC</a:t>
                </a:r>
                <a:r>
                  <a:rPr lang="en-US" b="1" dirty="0">
                    <a:latin typeface="Courier New" pitchFamily="49" charset="0"/>
                  </a:rPr>
                  <a:t>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2552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3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2550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1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2548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49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2533" name="Rectangle 1058"/>
          <p:cNvSpPr>
            <a:spLocks noChangeArrowheads="1"/>
          </p:cNvSpPr>
          <p:nvPr/>
        </p:nvSpPr>
        <p:spPr bwMode="auto">
          <a:xfrm>
            <a:off x="0" y="4038600"/>
            <a:ext cx="6781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C++!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13" name="Group 1062"/>
          <p:cNvGrpSpPr>
            <a:grpSpLocks/>
          </p:cNvGrpSpPr>
          <p:nvPr/>
        </p:nvGrpSpPr>
        <p:grpSpPr bwMode="auto">
          <a:xfrm>
            <a:off x="609600" y="2514600"/>
            <a:ext cx="5943600" cy="3124200"/>
            <a:chOff x="384" y="1584"/>
            <a:chExt cx="3744" cy="1968"/>
          </a:xfrm>
        </p:grpSpPr>
        <p:sp>
          <p:nvSpPr>
            <p:cNvPr id="22535" name="Text Box 1059"/>
            <p:cNvSpPr txBox="1">
              <a:spLocks noChangeArrowheads="1"/>
            </p:cNvSpPr>
            <p:nvPr/>
          </p:nvSpPr>
          <p:spPr bwMode="auto">
            <a:xfrm>
              <a:off x="1824" y="3180"/>
              <a:ext cx="230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Multiple lines can be printed with one statement.</a:t>
              </a:r>
            </a:p>
          </p:txBody>
        </p:sp>
        <p:sp>
          <p:nvSpPr>
            <p:cNvPr id="22536" name="Line 1060"/>
            <p:cNvSpPr>
              <a:spLocks noChangeShapeType="1"/>
            </p:cNvSpPr>
            <p:nvPr/>
          </p:nvSpPr>
          <p:spPr bwMode="auto">
            <a:xfrm flipH="1" flipV="1">
              <a:off x="384" y="283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2537" name="Line 1061"/>
            <p:cNvSpPr>
              <a:spLocks noChangeShapeType="1"/>
            </p:cNvSpPr>
            <p:nvPr/>
          </p:nvSpPr>
          <p:spPr bwMode="auto">
            <a:xfrm flipH="1" flipV="1">
              <a:off x="1680" y="1584"/>
              <a:ext cx="576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6.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1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Adding Two Integers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90700"/>
            <a:ext cx="7629524" cy="49101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dirty="0"/>
              <a:t>(stream extraction operator)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When used with </a:t>
            </a:r>
            <a:r>
              <a:rPr lang="en-US" sz="2000" b="1" dirty="0">
                <a:latin typeface="Courier New" pitchFamily="49" charset="0"/>
              </a:rPr>
              <a:t>std::</a:t>
            </a:r>
            <a:r>
              <a:rPr lang="en-US" sz="2000" b="1" dirty="0" err="1">
                <a:latin typeface="Courier New" pitchFamily="49" charset="0"/>
              </a:rPr>
              <a:t>cin</a:t>
            </a:r>
            <a:r>
              <a:rPr lang="en-US" sz="2000" dirty="0"/>
              <a:t>, waits for the user to input a value and stores the value in the variable to the right of the operator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The user types a value, then presses the </a:t>
            </a:r>
            <a:r>
              <a:rPr lang="en-US" sz="2000" i="1" dirty="0"/>
              <a:t>Enter</a:t>
            </a:r>
            <a:r>
              <a:rPr lang="en-US" sz="2000" dirty="0"/>
              <a:t> (Return) key to send the data to the computer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myVariable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std::</a:t>
            </a:r>
            <a:r>
              <a:rPr lang="en-US" sz="2000" b="1" dirty="0" err="1">
                <a:latin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</a:rPr>
              <a:t> &gt;&gt; </a:t>
            </a:r>
            <a:r>
              <a:rPr lang="en-US" sz="2000" b="1" dirty="0" err="1">
                <a:latin typeface="Courier New" pitchFamily="49" charset="0"/>
              </a:rPr>
              <a:t>myVariable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/>
              <a:t>- Waits for user input, then stores input in </a:t>
            </a:r>
            <a:r>
              <a:rPr lang="en-US" sz="2000" b="1" dirty="0" err="1">
                <a:latin typeface="Courier New" pitchFamily="49" charset="0"/>
              </a:rPr>
              <a:t>myVariable</a:t>
            </a:r>
            <a:endParaRPr lang="en-US" sz="2000" b="1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>
                <a:latin typeface="Courier New" pitchFamily="49" charset="0"/>
              </a:rPr>
              <a:t>  =</a:t>
            </a:r>
            <a:r>
              <a:rPr lang="en-US" sz="2800" dirty="0"/>
              <a:t> (assignment operator)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Assigns value to a variable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Binary operator (has two operands)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sum = variable1 + variable2;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33239-9C6B-414E-ABDB-A5C67AF22DD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90500" indent="-190500" eaLnBrk="1" hangingPunct="1">
              <a:buFontTx/>
              <a:buAutoNum type="arabicPeriod"/>
            </a:pPr>
            <a:r>
              <a:rPr lang="en-US" sz="1600"/>
              <a:t>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marL="190500" indent="-190500" eaLnBrk="1" hangingPunct="1">
              <a:buFontTx/>
              <a:buAutoNum type="arabicPeriod"/>
            </a:pPr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2.1 Initialize variables </a:t>
            </a:r>
            <a:r>
              <a:rPr lang="en-US" sz="1600">
                <a:latin typeface="Courier New" pitchFamily="49" charset="0"/>
              </a:rPr>
              <a:t>integer1</a:t>
            </a:r>
            <a:r>
              <a:rPr lang="en-US" sz="1600"/>
              <a:t>, </a:t>
            </a:r>
            <a:r>
              <a:rPr lang="en-US" sz="1600">
                <a:latin typeface="Courier New" pitchFamily="49" charset="0"/>
              </a:rPr>
              <a:t>integer2</a:t>
            </a:r>
            <a:r>
              <a:rPr lang="en-US" sz="1600"/>
              <a:t>, and </a:t>
            </a:r>
            <a:r>
              <a:rPr lang="en-US" sz="160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2.2 Print </a:t>
            </a:r>
            <a:r>
              <a:rPr lang="en-US" sz="1600">
                <a:latin typeface="Courier New" pitchFamily="49" charset="0"/>
              </a:rPr>
              <a:t>"Enter first integer"</a:t>
            </a:r>
          </a:p>
          <a:p>
            <a:pPr marL="190500" indent="-190500" eaLnBrk="1" hangingPunct="1"/>
            <a:r>
              <a:rPr lang="en-US" sz="1600">
                <a:latin typeface="Courier New" pitchFamily="49" charset="0"/>
              </a:rPr>
              <a:t>  </a:t>
            </a:r>
            <a:r>
              <a:rPr lang="en-US" sz="1600"/>
              <a:t>2.2.1 Get input</a:t>
            </a:r>
          </a:p>
          <a:p>
            <a:pPr marL="190500" indent="-190500" eaLnBrk="1" hangingPunct="1"/>
            <a:endParaRPr lang="en-US" sz="600"/>
          </a:p>
          <a:p>
            <a:pPr marL="190500" indent="-190500" eaLnBrk="1" hangingPunct="1"/>
            <a:r>
              <a:rPr lang="en-US" sz="1600"/>
              <a:t>2.3 Print </a:t>
            </a:r>
            <a:r>
              <a:rPr lang="en-US" sz="1600">
                <a:latin typeface="Courier New" pitchFamily="49" charset="0"/>
              </a:rPr>
              <a:t>"Enter second integer"</a:t>
            </a:r>
          </a:p>
          <a:p>
            <a:pPr marL="190500" indent="-190500" eaLnBrk="1" hangingPunct="1"/>
            <a:r>
              <a:rPr lang="en-US" sz="1600">
                <a:latin typeface="Courier New" pitchFamily="49" charset="0"/>
              </a:rPr>
              <a:t>   </a:t>
            </a:r>
            <a:r>
              <a:rPr lang="en-US" sz="1600"/>
              <a:t>2.3.1 Get input</a:t>
            </a:r>
          </a:p>
          <a:p>
            <a:pPr marL="190500" indent="-190500" eaLnBrk="1" hangingPunct="1"/>
            <a:endParaRPr lang="en-US" sz="600"/>
          </a:p>
          <a:p>
            <a:pPr marL="190500" indent="-190500" eaLnBrk="1" hangingPunct="1"/>
            <a:r>
              <a:rPr lang="en-US" sz="1600"/>
              <a:t>2.4 Add variables and put result into </a:t>
            </a:r>
            <a:r>
              <a:rPr lang="en-US" sz="160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2.5 Print </a:t>
            </a:r>
            <a:r>
              <a:rPr lang="en-US" sz="1600">
                <a:latin typeface="Courier New" pitchFamily="49" charset="0"/>
              </a:rPr>
              <a:t>"Sum is"</a:t>
            </a:r>
          </a:p>
          <a:p>
            <a:pPr marL="190500" indent="-190500" eaLnBrk="1" hangingPunct="1"/>
            <a:r>
              <a:rPr lang="en-US" sz="1600"/>
              <a:t>      2.5.1 Output </a:t>
            </a:r>
            <a:r>
              <a:rPr lang="en-US" sz="160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2.6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marL="190500" indent="-190500" eaLnBrk="1" hangingPunct="1"/>
            <a:endParaRPr lang="en-US" sz="600"/>
          </a:p>
          <a:p>
            <a:pPr marL="190500" indent="-190500"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4343400"/>
            <a:chOff x="0" y="0"/>
            <a:chExt cx="3072" cy="6358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4640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41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1.6: fig01_06.cpp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4638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9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Addition program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4636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7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>
                    <a:latin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4634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5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4632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3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4630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1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4628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9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integer1, integer2, sum;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declaration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4626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7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4624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5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"Enter first integer\n";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4622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3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cin</a:t>
                </a:r>
                <a:r>
                  <a:rPr lang="en-US" b="1" dirty="0">
                    <a:latin typeface="Courier New" pitchFamily="49" charset="0"/>
                  </a:rPr>
                  <a:t> &gt;&gt; integer1;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5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4620" name="Rectangle 105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1" name="Rectangle 1060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"Enter second integer\n";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061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4618" name="Rectangle 1062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9" name="Rectangle 1063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cin</a:t>
                </a:r>
                <a:r>
                  <a:rPr lang="en-US" b="1" dirty="0">
                    <a:latin typeface="Courier New" pitchFamily="49" charset="0"/>
                  </a:rPr>
                  <a:t> &gt;&gt; integer2;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064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4616" name="Rectangle 1065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7" name="Rectangle 106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>
                    <a:latin typeface="Courier New" pitchFamily="49" charset="0"/>
                  </a:rPr>
                  <a:t>   sum = integer1 + integer2;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     // assignment of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067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4614" name="Rectangle 106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5" name="Rectangle 106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"Sum is " &lt;&lt; sum &lt;&lt; </a:t>
                </a:r>
                <a:r>
                  <a:rPr lang="en-US" b="1" dirty="0" err="1">
                    <a:latin typeface="Courier New" pitchFamily="49" charset="0"/>
                  </a:rPr>
                  <a:t>std</a:t>
                </a:r>
                <a:r>
                  <a:rPr lang="en-US" b="1" dirty="0">
                    <a:latin typeface="Courier New" pitchFamily="49" charset="0"/>
                  </a:rPr>
                  <a:t>::</a:t>
                </a:r>
                <a:r>
                  <a:rPr lang="en-US" b="1" dirty="0" err="1">
                    <a:latin typeface="Courier New" pitchFamily="49" charset="0"/>
                  </a:rPr>
                  <a:t>endl</a:t>
                </a:r>
                <a:r>
                  <a:rPr lang="en-US" b="1" dirty="0">
                    <a:latin typeface="Courier New" pitchFamily="49" charset="0"/>
                  </a:rPr>
                  <a:t>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print sum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070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4612" name="Rectangle 107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3" name="Rectangle 1072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073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4610" name="Rectangle 1074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1" name="Rectangle 1075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07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4608" name="Rectangle 1077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09" name="Rectangle 1078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1079"/>
          <p:cNvSpPr>
            <a:spLocks noChangeArrowheads="1"/>
          </p:cNvSpPr>
          <p:nvPr/>
        </p:nvSpPr>
        <p:spPr bwMode="auto">
          <a:xfrm>
            <a:off x="0" y="4648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first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second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is 117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0" name="Group 1083"/>
          <p:cNvGrpSpPr>
            <a:grpSpLocks/>
          </p:cNvGrpSpPr>
          <p:nvPr/>
        </p:nvGrpSpPr>
        <p:grpSpPr bwMode="auto">
          <a:xfrm>
            <a:off x="2667000" y="2133600"/>
            <a:ext cx="6019800" cy="590550"/>
            <a:chOff x="1680" y="1344"/>
            <a:chExt cx="3792" cy="372"/>
          </a:xfrm>
        </p:grpSpPr>
        <p:sp>
          <p:nvSpPr>
            <p:cNvPr id="24589" name="Text Box 1080"/>
            <p:cNvSpPr txBox="1">
              <a:spLocks noChangeArrowheads="1"/>
            </p:cNvSpPr>
            <p:nvPr/>
          </p:nvSpPr>
          <p:spPr bwMode="auto">
            <a:xfrm>
              <a:off x="2880" y="1344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how </a:t>
              </a:r>
              <a:r>
                <a:rPr lang="en-US" sz="1600" b="1">
                  <a:latin typeface="Courier New" pitchFamily="49" charset="0"/>
                </a:rPr>
                <a:t>std::cin</a:t>
              </a:r>
              <a:r>
                <a:rPr lang="en-US" sz="1600"/>
                <a:t> is used to get user input.</a:t>
              </a:r>
            </a:p>
          </p:txBody>
        </p:sp>
        <p:sp>
          <p:nvSpPr>
            <p:cNvPr id="24590" name="Line 1082"/>
            <p:cNvSpPr>
              <a:spLocks noChangeShapeType="1"/>
            </p:cNvSpPr>
            <p:nvPr/>
          </p:nvSpPr>
          <p:spPr bwMode="auto">
            <a:xfrm flipH="1">
              <a:off x="1680" y="15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1" name="Group 1086"/>
          <p:cNvGrpSpPr>
            <a:grpSpLocks/>
          </p:cNvGrpSpPr>
          <p:nvPr/>
        </p:nvGrpSpPr>
        <p:grpSpPr bwMode="auto">
          <a:xfrm>
            <a:off x="2667000" y="3581400"/>
            <a:ext cx="6019800" cy="1489075"/>
            <a:chOff x="1680" y="2256"/>
            <a:chExt cx="3792" cy="938"/>
          </a:xfrm>
        </p:grpSpPr>
        <p:sp>
          <p:nvSpPr>
            <p:cNvPr id="24587" name="Text Box 1084"/>
            <p:cNvSpPr txBox="1">
              <a:spLocks noChangeArrowheads="1"/>
            </p:cNvSpPr>
            <p:nvPr/>
          </p:nvSpPr>
          <p:spPr bwMode="auto">
            <a:xfrm>
              <a:off x="1680" y="2976"/>
              <a:ext cx="3792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Variables can be output using </a:t>
              </a:r>
              <a:r>
                <a:rPr lang="en-US" sz="1600" b="1">
                  <a:latin typeface="Courier New" pitchFamily="49" charset="0"/>
                </a:rPr>
                <a:t>std::cout &lt;&lt; variableName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24588" name="Line 1085"/>
            <p:cNvSpPr>
              <a:spLocks noChangeShapeType="1"/>
            </p:cNvSpPr>
            <p:nvPr/>
          </p:nvSpPr>
          <p:spPr bwMode="auto">
            <a:xfrm flipH="1" flipV="1">
              <a:off x="1968" y="2256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1089"/>
          <p:cNvGrpSpPr>
            <a:grpSpLocks/>
          </p:cNvGrpSpPr>
          <p:nvPr/>
        </p:nvGrpSpPr>
        <p:grpSpPr bwMode="auto">
          <a:xfrm>
            <a:off x="4419600" y="3581400"/>
            <a:ext cx="4343400" cy="819150"/>
            <a:chOff x="2784" y="2256"/>
            <a:chExt cx="2736" cy="516"/>
          </a:xfrm>
        </p:grpSpPr>
        <p:sp>
          <p:nvSpPr>
            <p:cNvPr id="24585" name="Text Box 1087"/>
            <p:cNvSpPr txBox="1">
              <a:spLocks noChangeArrowheads="1"/>
            </p:cNvSpPr>
            <p:nvPr/>
          </p:nvSpPr>
          <p:spPr bwMode="auto">
            <a:xfrm>
              <a:off x="3312" y="2400"/>
              <a:ext cx="220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std::endl</a:t>
              </a:r>
              <a:r>
                <a:rPr lang="en-US" sz="1600"/>
                <a:t> flushes the buffer and prints a newline.</a:t>
              </a:r>
            </a:p>
          </p:txBody>
        </p:sp>
        <p:sp>
          <p:nvSpPr>
            <p:cNvPr id="24586" name="Line 1088"/>
            <p:cNvSpPr>
              <a:spLocks noChangeShapeType="1"/>
            </p:cNvSpPr>
            <p:nvPr/>
          </p:nvSpPr>
          <p:spPr bwMode="auto">
            <a:xfrm flipH="1" flipV="1">
              <a:off x="2784" y="225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7.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57422" y="857232"/>
            <a:ext cx="45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Calculating the area of a Circle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5786" y="1357575"/>
            <a:ext cx="7215187" cy="49291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85810" y="1323920"/>
            <a:ext cx="728665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000" dirty="0"/>
              <a:t># include &lt;</a:t>
            </a:r>
            <a:r>
              <a:rPr lang="en-US" sz="2000" dirty="0" err="1"/>
              <a:t>iostream</a:t>
            </a:r>
            <a:r>
              <a:rPr lang="en-US" sz="2000" dirty="0"/>
              <a:t>&gt;</a:t>
            </a:r>
          </a:p>
          <a:p>
            <a:pPr>
              <a:defRPr/>
            </a:pPr>
            <a:r>
              <a:rPr lang="en-US" sz="2000" dirty="0"/>
              <a:t># define   PI    3.14</a:t>
            </a:r>
          </a:p>
          <a:p>
            <a:pPr>
              <a:defRPr/>
            </a:pPr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pPr>
              <a:defRPr/>
            </a:pPr>
            <a:r>
              <a:rPr lang="en-US" sz="2000" dirty="0" err="1"/>
              <a:t>int</a:t>
            </a:r>
            <a:r>
              <a:rPr lang="en-US" sz="2000" dirty="0"/>
              <a:t> main ( )</a:t>
            </a:r>
          </a:p>
          <a:p>
            <a:pPr>
              <a:defRPr/>
            </a:pPr>
            <a:r>
              <a:rPr lang="en-US" sz="2400" dirty="0"/>
              <a:t>{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/* This program asks the user to enter a radius then calculate the area */</a:t>
            </a:r>
          </a:p>
          <a:p>
            <a:pPr>
              <a:defRPr/>
            </a:pPr>
            <a:r>
              <a:rPr lang="en-US" sz="2400" dirty="0"/>
              <a:t>float  radius, Area;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“ Please enter a radius: “ ;</a:t>
            </a:r>
          </a:p>
          <a:p>
            <a:pPr>
              <a:defRPr/>
            </a:pPr>
            <a:r>
              <a:rPr lang="en-US" sz="2400" dirty="0" err="1"/>
              <a:t>cin</a:t>
            </a:r>
            <a:r>
              <a:rPr lang="en-US" sz="2400" dirty="0"/>
              <a:t>&gt;&gt; radius;</a:t>
            </a:r>
          </a:p>
          <a:p>
            <a:pPr>
              <a:defRPr/>
            </a:pPr>
            <a:r>
              <a:rPr lang="en-US" sz="2400" dirty="0"/>
              <a:t>Area    =   PI  *  radius  *   radius  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 “ The area of the circle is ” &lt;&lt; Area ;</a:t>
            </a:r>
          </a:p>
          <a:p>
            <a:pPr>
              <a:defRPr/>
            </a:pPr>
            <a:r>
              <a:rPr lang="en-US" sz="2400" dirty="0"/>
              <a:t>return 0;</a:t>
            </a:r>
          </a:p>
          <a:p>
            <a:pPr>
              <a:defRPr/>
            </a:pPr>
            <a:r>
              <a:rPr lang="en-US" sz="2400" dirty="0"/>
              <a:t>}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</a:rPr>
              <a:t>  Write a program to calculate the volume of a sphere.</a:t>
            </a:r>
            <a:endParaRPr lang="ar-E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Introduction to C++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428736"/>
            <a:ext cx="7772400" cy="50482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C++ language</a:t>
            </a:r>
          </a:p>
          <a:p>
            <a:pPr lvl="1" algn="l" rtl="0" eaLnBrk="1" hangingPunct="1"/>
            <a:r>
              <a:rPr lang="en-US" sz="2400" dirty="0"/>
              <a:t>- Facilitates a structured and disciplined approach to computer program design</a:t>
            </a:r>
          </a:p>
          <a:p>
            <a:pPr algn="l" rtl="0" eaLnBrk="1" hangingPunct="1"/>
            <a:endParaRPr lang="en-US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Following are several examples</a:t>
            </a:r>
          </a:p>
          <a:p>
            <a:pPr lvl="1" algn="l" rtl="0" eaLnBrk="1" hangingPunct="1"/>
            <a:r>
              <a:rPr lang="en-US" sz="2400" dirty="0"/>
              <a:t>- The examples illustrate many important features of C++</a:t>
            </a:r>
          </a:p>
          <a:p>
            <a:pPr lvl="1" algn="l" rtl="0" eaLnBrk="1" hangingPunct="1"/>
            <a:r>
              <a:rPr lang="en-US" sz="2400" dirty="0"/>
              <a:t>- Each example is analyzed one statement at a time.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E96343-FB94-4A05-9DB3-70FA2DCABC5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1600"/>
              <a:t>1. Comments</a:t>
            </a:r>
          </a:p>
          <a:p>
            <a:pPr marL="228600" indent="-228600" eaLnBrk="1" hangingPunct="1">
              <a:buFontTx/>
              <a:buAutoNum type="arabicPeriod"/>
            </a:pPr>
            <a:endParaRPr lang="en-US" sz="1600"/>
          </a:p>
          <a:p>
            <a:pPr marL="228600" indent="-228600" eaLnBrk="1" hangingPunct="1"/>
            <a:r>
              <a:rPr lang="en-US" sz="1600"/>
              <a:t>2.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marL="228600" indent="-228600" eaLnBrk="1" hangingPunct="1"/>
            <a:endParaRPr lang="en-US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/>
              <a:t>3.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marL="228600" indent="-228600" eaLnBrk="1" hangingPunct="1"/>
            <a:endParaRPr lang="en-US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/>
              <a:t>3.1 Print</a:t>
            </a:r>
            <a:r>
              <a:rPr lang="en-US" sz="1600">
                <a:latin typeface="Courier New" pitchFamily="49" charset="0"/>
              </a:rPr>
              <a:t> "Welcome to C++\n"</a:t>
            </a:r>
          </a:p>
          <a:p>
            <a:pPr marL="228600" indent="-228600" eaLnBrk="1" hangingPunct="1"/>
            <a:endParaRPr lang="en-US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/>
              <a:t>3.2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marL="228600" indent="-228600" eaLnBrk="1" hangingPunct="1"/>
            <a:endParaRPr lang="en-US" sz="1800"/>
          </a:p>
          <a:p>
            <a:pPr marL="228600" indent="-228600"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69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619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1.2: fig01_02.cpp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6194" name="Rectangle 1032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5" name="Rectangle 1033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first program in C++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77"/>
              <a:ext cx="3072" cy="561"/>
              <a:chOff x="0" y="777"/>
              <a:chExt cx="3072" cy="561"/>
            </a:xfrm>
          </p:grpSpPr>
          <p:sp>
            <p:nvSpPr>
              <p:cNvPr id="6192" name="Rectangle 1035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3" name="Rectangle 1036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56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>
                    <a:latin typeface="Courier New" pitchFamily="49" charset="0"/>
                  </a:rPr>
                  <a:t>&gt;</a:t>
                </a: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6190" name="Rectangle 1038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1" name="Rectangle 103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6188" name="Rectangle 1041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9" name="Rectangle 1042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6186" name="Rectangle 1044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7" name="Rectangle 1045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6184" name="Rectangle 1047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5" name="Rectangle 1048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</a:rPr>
                  <a:t> &lt;&lt; "Welcome 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6182" name="Rectangle 1050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3" name="Rectangle 1051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6180" name="Rectangle 1053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1" name="Rectangle 1054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6178" name="Rectangle 1056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79" name="Rectangle 1057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6149" name="Rectangle 1058"/>
          <p:cNvSpPr>
            <a:spLocks noChangeArrowheads="1"/>
          </p:cNvSpPr>
          <p:nvPr/>
        </p:nvSpPr>
        <p:spPr bwMode="auto">
          <a:xfrm>
            <a:off x="0" y="3962400"/>
            <a:ext cx="6781800" cy="3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3" name="Group 1064"/>
          <p:cNvGrpSpPr>
            <a:grpSpLocks/>
          </p:cNvGrpSpPr>
          <p:nvPr/>
        </p:nvGrpSpPr>
        <p:grpSpPr bwMode="auto">
          <a:xfrm>
            <a:off x="1828800" y="944563"/>
            <a:ext cx="6743700" cy="3170237"/>
            <a:chOff x="1152" y="672"/>
            <a:chExt cx="4248" cy="1997"/>
          </a:xfrm>
        </p:grpSpPr>
        <p:sp>
          <p:nvSpPr>
            <p:cNvPr id="6166" name="Rectangle 1062"/>
            <p:cNvSpPr>
              <a:spLocks noChangeArrowheads="1"/>
            </p:cNvSpPr>
            <p:nvPr/>
          </p:nvSpPr>
          <p:spPr bwMode="auto">
            <a:xfrm>
              <a:off x="2520" y="1296"/>
              <a:ext cx="2880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 dirty="0">
                  <a:solidFill>
                    <a:schemeClr val="tx1"/>
                  </a:solidFill>
                </a:rPr>
                <a:t>preprocessor directive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Message to the C++ preprocessor.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Lines beginning with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</a:t>
              </a:r>
              <a:r>
                <a:rPr lang="en-US" sz="1600" dirty="0">
                  <a:solidFill>
                    <a:schemeClr val="tx1"/>
                  </a:solidFill>
                </a:rPr>
                <a:t> are preprocessor directives.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 tells the preprocessor to include the contents of the file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, which includes input/output operations (such as printing to the screen).</a:t>
              </a:r>
            </a:p>
          </p:txBody>
        </p:sp>
        <p:sp>
          <p:nvSpPr>
            <p:cNvPr id="6167" name="Line 1063"/>
            <p:cNvSpPr>
              <a:spLocks noChangeShapeType="1"/>
            </p:cNvSpPr>
            <p:nvPr/>
          </p:nvSpPr>
          <p:spPr bwMode="auto">
            <a:xfrm flipH="1" flipV="1">
              <a:off x="1152" y="672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4" name="Group 1065"/>
          <p:cNvGrpSpPr>
            <a:grpSpLocks/>
          </p:cNvGrpSpPr>
          <p:nvPr/>
        </p:nvGrpSpPr>
        <p:grpSpPr bwMode="auto">
          <a:xfrm>
            <a:off x="2743200" y="428625"/>
            <a:ext cx="5715000" cy="1323975"/>
            <a:chOff x="1728" y="270"/>
            <a:chExt cx="3600" cy="834"/>
          </a:xfrm>
        </p:grpSpPr>
        <p:sp>
          <p:nvSpPr>
            <p:cNvPr id="6164" name="Line 1060"/>
            <p:cNvSpPr>
              <a:spLocks noChangeShapeType="1"/>
            </p:cNvSpPr>
            <p:nvPr/>
          </p:nvSpPr>
          <p:spPr bwMode="auto">
            <a:xfrm flipH="1" flipV="1">
              <a:off x="1728" y="33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65" name="Rectangle 1059"/>
            <p:cNvSpPr>
              <a:spLocks noChangeArrowheads="1"/>
            </p:cNvSpPr>
            <p:nvPr/>
          </p:nvSpPr>
          <p:spPr bwMode="auto">
            <a:xfrm>
              <a:off x="2448" y="270"/>
              <a:ext cx="2880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>
                  <a:solidFill>
                    <a:schemeClr val="tx1"/>
                  </a:solidFill>
                </a:rPr>
                <a:t>Comments</a:t>
              </a: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Written between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/*</a:t>
              </a:r>
              <a:r>
                <a:rPr lang="en-US" sz="1600">
                  <a:solidFill>
                    <a:schemeClr val="tx1"/>
                  </a:solidFill>
                </a:rPr>
                <a:t> and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*/</a:t>
              </a:r>
              <a:r>
                <a:rPr lang="en-US" sz="1600">
                  <a:solidFill>
                    <a:schemeClr val="tx1"/>
                  </a:solidFill>
                </a:rPr>
                <a:t> or following a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//</a:t>
              </a:r>
              <a:r>
                <a:rPr lang="en-US" sz="1600">
                  <a:solidFill>
                    <a:schemeClr val="tx1"/>
                  </a:solidFill>
                  <a:latin typeface="Times" pitchFamily="18" charset="0"/>
                </a:rPr>
                <a:t>.</a:t>
              </a:r>
              <a:endParaRPr lang="en-US" sz="1600" i="1" u="sng">
                <a:solidFill>
                  <a:schemeClr val="tx1"/>
                </a:solidFill>
                <a:latin typeface="Times" pitchFamily="18" charset="0"/>
              </a:endParaRP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Improve program readability and do not cause the computer to perform any action.</a:t>
              </a:r>
            </a:p>
          </p:txBody>
        </p:sp>
      </p:grpSp>
      <p:grpSp>
        <p:nvGrpSpPr>
          <p:cNvPr id="15" name="Group 1068"/>
          <p:cNvGrpSpPr>
            <a:grpSpLocks/>
          </p:cNvGrpSpPr>
          <p:nvPr/>
        </p:nvGrpSpPr>
        <p:grpSpPr bwMode="auto">
          <a:xfrm>
            <a:off x="1181100" y="1708150"/>
            <a:ext cx="7391400" cy="2655888"/>
            <a:chOff x="768" y="1104"/>
            <a:chExt cx="4656" cy="1673"/>
          </a:xfrm>
        </p:grpSpPr>
        <p:sp>
          <p:nvSpPr>
            <p:cNvPr id="6162" name="Rectangle 1066"/>
            <p:cNvSpPr>
              <a:spLocks noChangeArrowheads="1"/>
            </p:cNvSpPr>
            <p:nvPr/>
          </p:nvSpPr>
          <p:spPr bwMode="auto">
            <a:xfrm>
              <a:off x="2544" y="2098"/>
              <a:ext cx="2880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C++ programs contain one or more functions, one of which must be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Parenthesis are used to indicate a function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solidFill>
                    <a:schemeClr val="tx1"/>
                  </a:solidFill>
                </a:rPr>
                <a:t> means that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  <a:r>
                <a:rPr lang="en-US" sz="1600" dirty="0">
                  <a:solidFill>
                    <a:schemeClr val="tx1"/>
                  </a:solidFill>
                </a:rPr>
                <a:t> "returns" an integer value. </a:t>
              </a:r>
            </a:p>
          </p:txBody>
        </p:sp>
        <p:sp>
          <p:nvSpPr>
            <p:cNvPr id="6163" name="Line 1067"/>
            <p:cNvSpPr>
              <a:spLocks noChangeShapeType="1"/>
            </p:cNvSpPr>
            <p:nvPr/>
          </p:nvSpPr>
          <p:spPr bwMode="auto">
            <a:xfrm flipH="1" flipV="1">
              <a:off x="768" y="1104"/>
              <a:ext cx="177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6" name="Group 1071"/>
          <p:cNvGrpSpPr>
            <a:grpSpLocks/>
          </p:cNvGrpSpPr>
          <p:nvPr/>
        </p:nvGrpSpPr>
        <p:grpSpPr bwMode="auto">
          <a:xfrm>
            <a:off x="457200" y="2057400"/>
            <a:ext cx="7696200" cy="3486150"/>
            <a:chOff x="288" y="1296"/>
            <a:chExt cx="4848" cy="2196"/>
          </a:xfrm>
        </p:grpSpPr>
        <p:sp>
          <p:nvSpPr>
            <p:cNvPr id="6160" name="Rectangle 1069"/>
            <p:cNvSpPr>
              <a:spLocks noChangeArrowheads="1"/>
            </p:cNvSpPr>
            <p:nvPr/>
          </p:nvSpPr>
          <p:spPr bwMode="auto">
            <a:xfrm>
              <a:off x="2544" y="3120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 left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{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begins the body of every function and a right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}</a:t>
              </a:r>
              <a:r>
                <a:rPr lang="en-US" sz="1600">
                  <a:solidFill>
                    <a:schemeClr val="tx1"/>
                  </a:solidFill>
                </a:rPr>
                <a:t> ends it.</a:t>
              </a:r>
            </a:p>
          </p:txBody>
        </p:sp>
        <p:sp>
          <p:nvSpPr>
            <p:cNvPr id="6161" name="Line 1070"/>
            <p:cNvSpPr>
              <a:spLocks noChangeShapeType="1"/>
            </p:cNvSpPr>
            <p:nvPr/>
          </p:nvSpPr>
          <p:spPr bwMode="auto">
            <a:xfrm flipH="1" flipV="1">
              <a:off x="288" y="1296"/>
              <a:ext cx="2256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7" name="Group 1074"/>
          <p:cNvGrpSpPr>
            <a:grpSpLocks/>
          </p:cNvGrpSpPr>
          <p:nvPr/>
        </p:nvGrpSpPr>
        <p:grpSpPr bwMode="auto">
          <a:xfrm>
            <a:off x="2209800" y="2362200"/>
            <a:ext cx="4724400" cy="3962400"/>
            <a:chOff x="1248" y="1536"/>
            <a:chExt cx="2976" cy="2496"/>
          </a:xfrm>
        </p:grpSpPr>
        <p:sp>
          <p:nvSpPr>
            <p:cNvPr id="6158" name="Rectangle 1072"/>
            <p:cNvSpPr>
              <a:spLocks noChangeArrowheads="1"/>
            </p:cNvSpPr>
            <p:nvPr/>
          </p:nvSpPr>
          <p:spPr bwMode="auto">
            <a:xfrm>
              <a:off x="1248" y="2736"/>
              <a:ext cx="2976" cy="12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Prints 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of characters contained between the quotation marks. 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The entire line, including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std::cout</a:t>
              </a:r>
              <a:r>
                <a:rPr lang="en-US" sz="1600">
                  <a:solidFill>
                    <a:schemeClr val="tx1"/>
                  </a:solidFill>
                </a:rPr>
                <a:t>,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&lt;&lt;</a:t>
              </a:r>
              <a:r>
                <a:rPr lang="en-US" sz="1600" b="1" i="1">
                  <a:solidFill>
                    <a:schemeClr val="tx1"/>
                  </a:solidFill>
                </a:rPr>
                <a:t> </a:t>
              </a:r>
              <a:r>
                <a:rPr lang="en-US" sz="1600" i="1">
                  <a:solidFill>
                    <a:schemeClr val="tx1"/>
                  </a:solidFill>
                </a:rPr>
                <a:t>operator</a:t>
              </a:r>
              <a:r>
                <a:rPr lang="en-US" sz="1600" b="1" i="1">
                  <a:solidFill>
                    <a:schemeClr val="tx1"/>
                  </a:solidFill>
                </a:rPr>
                <a:t>, </a:t>
              </a:r>
              <a:r>
                <a:rPr lang="en-US" sz="1600">
                  <a:solidFill>
                    <a:schemeClr val="tx1"/>
                  </a:solidFill>
                </a:rPr>
                <a:t>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"Welcome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to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C++!\n"</a:t>
              </a:r>
              <a:r>
                <a:rPr lang="en-US" sz="1600">
                  <a:solidFill>
                    <a:schemeClr val="tx1"/>
                  </a:solidFill>
                </a:rPr>
                <a:t> and the </a:t>
              </a:r>
              <a:r>
                <a:rPr lang="en-US" sz="1600" i="1">
                  <a:solidFill>
                    <a:schemeClr val="tx1"/>
                  </a:solidFill>
                </a:rPr>
                <a:t>semicolon</a:t>
              </a:r>
              <a:r>
                <a:rPr lang="en-US" sz="1600">
                  <a:solidFill>
                    <a:schemeClr val="tx1"/>
                  </a:solidFill>
                </a:rPr>
                <a:t> 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;</a:t>
              </a:r>
              <a:r>
                <a:rPr lang="en-US" sz="1600">
                  <a:solidFill>
                    <a:schemeClr val="tx1"/>
                  </a:solidFill>
                </a:rPr>
                <a:t>), is called a </a:t>
              </a:r>
              <a:r>
                <a:rPr lang="en-US" sz="1600" i="1">
                  <a:solidFill>
                    <a:schemeClr val="tx1"/>
                  </a:solidFill>
                </a:rPr>
                <a:t>statement</a:t>
              </a:r>
              <a:r>
                <a:rPr lang="en-US" sz="160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All statements must end with a semicolon.</a:t>
              </a:r>
            </a:p>
          </p:txBody>
        </p:sp>
        <p:sp>
          <p:nvSpPr>
            <p:cNvPr id="6159" name="Line 1073"/>
            <p:cNvSpPr>
              <a:spLocks noChangeShapeType="1"/>
            </p:cNvSpPr>
            <p:nvPr/>
          </p:nvSpPr>
          <p:spPr bwMode="auto">
            <a:xfrm flipH="1" flipV="1">
              <a:off x="1296" y="1536"/>
              <a:ext cx="8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8" name="Group 1077"/>
          <p:cNvGrpSpPr>
            <a:grpSpLocks/>
          </p:cNvGrpSpPr>
          <p:nvPr/>
        </p:nvGrpSpPr>
        <p:grpSpPr bwMode="auto">
          <a:xfrm>
            <a:off x="381000" y="3200400"/>
            <a:ext cx="3276600" cy="2649538"/>
            <a:chOff x="240" y="2016"/>
            <a:chExt cx="2064" cy="1669"/>
          </a:xfrm>
        </p:grpSpPr>
        <p:sp>
          <p:nvSpPr>
            <p:cNvPr id="6156" name="Line 1076"/>
            <p:cNvSpPr>
              <a:spLocks noChangeShapeType="1"/>
            </p:cNvSpPr>
            <p:nvPr/>
          </p:nvSpPr>
          <p:spPr bwMode="auto">
            <a:xfrm flipH="1" flipV="1">
              <a:off x="720" y="2016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57" name="Rectangle 1075"/>
            <p:cNvSpPr>
              <a:spLocks noChangeArrowheads="1"/>
            </p:cNvSpPr>
            <p:nvPr/>
          </p:nvSpPr>
          <p:spPr bwMode="auto">
            <a:xfrm>
              <a:off x="240" y="2928"/>
              <a:ext cx="2064" cy="75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</a:t>
              </a:r>
              <a:r>
                <a:rPr lang="en-US" sz="1600">
                  <a:solidFill>
                    <a:schemeClr val="tx1"/>
                  </a:solidFill>
                </a:rPr>
                <a:t> is a way to exit a function from a function.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 0</a:t>
              </a:r>
              <a:r>
                <a:rPr lang="en-US" sz="1600">
                  <a:solidFill>
                    <a:schemeClr val="tx1"/>
                  </a:solidFill>
                </a:rPr>
                <a:t>, in this case, means that the program terminated normally.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Comment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3988"/>
            <a:ext cx="7772400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Message to everyone who reads source program and is used to document source code.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Makes the program more readable and eye catching.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Non executable statement in the C++.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Always neglected by compiler.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Can be written anywhere and any number of times.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Use as many comments as possible in C++ program.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Comment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7772400" cy="4643470"/>
          </a:xfrm>
          <a:prstGeom prst="rect">
            <a:avLst/>
          </a:prstGeom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/>
              <a:t>Single Line Comment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starts with “</a:t>
            </a:r>
            <a:r>
              <a:rPr lang="en-US" sz="2800" b="1" dirty="0"/>
              <a:t>//</a:t>
            </a:r>
            <a:r>
              <a:rPr lang="en-US" sz="2400" dirty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Remaining line after “</a:t>
            </a:r>
            <a:r>
              <a:rPr lang="en-US" sz="2800" b="1" dirty="0"/>
              <a:t>//</a:t>
            </a:r>
            <a:r>
              <a:rPr lang="en-US" sz="2400" dirty="0"/>
              <a:t>” symbol is ignored by browser.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End of Line is considered as End of the comment.</a:t>
            </a:r>
          </a:p>
          <a:p>
            <a:pPr marL="514350" indent="-514350" algn="l" rtl="0">
              <a:buFontTx/>
              <a:buNone/>
              <a:defRPr/>
            </a:pPr>
            <a:endParaRPr lang="en-US" sz="1800" dirty="0"/>
          </a:p>
          <a:p>
            <a:pPr marL="514350" indent="-514350" algn="l" rtl="0">
              <a:buFontTx/>
              <a:buNone/>
              <a:defRPr/>
            </a:pPr>
            <a:r>
              <a:rPr lang="en-US" sz="2800" dirty="0"/>
              <a:t>2. Multiple Line Comment (Block Comment)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starts with “</a:t>
            </a:r>
            <a:r>
              <a:rPr lang="en-US" sz="2800" b="1" dirty="0"/>
              <a:t>/*</a:t>
            </a:r>
            <a:r>
              <a:rPr lang="en-US" sz="2400" dirty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ends with “</a:t>
            </a:r>
            <a:r>
              <a:rPr lang="en-US" sz="2800" b="1" dirty="0"/>
              <a:t>*/</a:t>
            </a:r>
            <a:r>
              <a:rPr lang="en-US" sz="2400" dirty="0"/>
              <a:t>” symbol.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28992" y="857232"/>
            <a:ext cx="256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Types of comment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Comment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6182" y="83407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>
                <a:solidFill>
                  <a:srgbClr val="FF3300"/>
                </a:solidFill>
              </a:rPr>
              <a:t>Example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4438" y="1428750"/>
            <a:ext cx="6786562" cy="5000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1406381"/>
            <a:ext cx="6286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this program calculate the sum of 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   two numbers  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#include&lt;</a:t>
            </a:r>
            <a:r>
              <a:rPr lang="en-US" sz="2000" b="1" dirty="0" err="1">
                <a:cs typeface="+mj-cs"/>
              </a:rPr>
              <a:t>iostream</a:t>
            </a:r>
            <a:r>
              <a:rPr lang="en-US" sz="2000" b="1" dirty="0">
                <a:cs typeface="+mj-cs"/>
              </a:rPr>
              <a:t>&gt;       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header file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r>
              <a:rPr lang="en-US" sz="2000" b="1" dirty="0" err="1">
                <a:cs typeface="+mj-cs"/>
              </a:rPr>
              <a:t>int</a:t>
            </a:r>
            <a:r>
              <a:rPr lang="en-US" sz="2000" b="1" dirty="0">
                <a:cs typeface="+mj-cs"/>
              </a:rPr>
              <a:t> main( )                       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ar-SA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الدالة الرئيسية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{</a:t>
            </a:r>
            <a:endParaRPr lang="en-US" sz="2000" dirty="0">
              <a:cs typeface="+mj-cs"/>
            </a:endParaRPr>
          </a:p>
          <a:p>
            <a:r>
              <a:rPr lang="en-US" sz="2400" b="1" dirty="0">
                <a:cs typeface="+mj-cs"/>
              </a:rPr>
              <a:t>      int    x, y , sum ;           // declaration part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read  the two numbers 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      </a:t>
            </a:r>
            <a:r>
              <a:rPr lang="en-US" sz="2400" b="1" dirty="0" err="1">
                <a:cs typeface="+mj-cs"/>
              </a:rPr>
              <a:t>cin</a:t>
            </a:r>
            <a:r>
              <a:rPr lang="en-US" sz="2400" b="1" dirty="0">
                <a:cs typeface="+mj-cs"/>
              </a:rPr>
              <a:t> &gt;&gt; x &gt;&gt; y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calculate the sum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      sum = x + y ; 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print the result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      cout &lt;&lt; sum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cs typeface="+mj-cs"/>
              </a:rPr>
              <a:t>return 0;</a:t>
            </a:r>
          </a:p>
          <a:p>
            <a:r>
              <a:rPr lang="en-US" sz="2000" b="1" dirty="0">
                <a:cs typeface="+mj-cs"/>
              </a:rPr>
              <a:t>}</a:t>
            </a:r>
            <a:r>
              <a:rPr lang="en-US" sz="2400" b="1" dirty="0"/>
              <a:t>	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6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Variables</a:t>
            </a:r>
            <a:endParaRPr lang="ar-EG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71472" y="1785938"/>
            <a:ext cx="77724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/>
              <a:t> Variables are memory location in computer's memory to store data. </a:t>
            </a:r>
          </a:p>
          <a:p>
            <a:pPr algn="l" rtl="0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Each variable should be given a unique name called identifier, to indicate the memory location in addition to a data type. </a:t>
            </a:r>
          </a:p>
          <a:p>
            <a:pPr algn="l" rtl="0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Variable names are just the symbolic representation of a memory location. </a:t>
            </a:r>
          </a:p>
          <a:p>
            <a:pPr algn="l" rtl="0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Variable value can be changed during program execution</a:t>
            </a:r>
          </a:p>
          <a:p>
            <a:pPr algn="l" rtl="0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150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</a:rPr>
              <a:t>Variables Declaration</a:t>
            </a:r>
            <a:endParaRPr lang="ar-EG" sz="2800" b="1" kern="0" dirty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1785955"/>
            <a:ext cx="5000625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71472" y="1995505"/>
            <a:ext cx="7772400" cy="4005263"/>
          </a:xfrm>
          <a:prstGeom prst="rect">
            <a:avLst/>
          </a:prstGeom>
        </p:spPr>
        <p:txBody>
          <a:bodyPr/>
          <a:lstStyle/>
          <a:p>
            <a:pPr algn="ctr" rtl="0">
              <a:buFontTx/>
              <a:buNone/>
              <a:defRPr/>
            </a:pPr>
            <a:r>
              <a:rPr lang="en-US" sz="2800" b="1" dirty="0"/>
              <a:t>   variable_type    variable_name;</a:t>
            </a:r>
          </a:p>
          <a:p>
            <a:pPr algn="l" rtl="0">
              <a:defRPr/>
            </a:pPr>
            <a:endParaRPr lang="en-US" sz="4800" dirty="0"/>
          </a:p>
          <a:p>
            <a:pPr algn="l" rtl="0">
              <a:buFontTx/>
              <a:buNone/>
              <a:defRPr/>
            </a:pPr>
            <a:r>
              <a:rPr lang="en-US" sz="2400" dirty="0"/>
              <a:t>Example: </a:t>
            </a:r>
            <a:r>
              <a:rPr lang="en-US" sz="2800" dirty="0"/>
              <a:t>int a;</a:t>
            </a:r>
            <a:r>
              <a:rPr lang="en-US" sz="2400" dirty="0"/>
              <a:t>           </a:t>
            </a:r>
            <a:r>
              <a:rPr lang="en-US" sz="2000" dirty="0"/>
              <a:t>- Declares a variable named </a:t>
            </a:r>
            <a:r>
              <a:rPr lang="en-US" sz="2000" b="1" dirty="0">
                <a:latin typeface="Courier New" pitchFamily="49" charset="0"/>
              </a:rPr>
              <a:t>a</a:t>
            </a:r>
            <a:r>
              <a:rPr lang="en-US" sz="2000" dirty="0"/>
              <a:t> of type </a:t>
            </a:r>
            <a:r>
              <a:rPr lang="en-US" sz="2000" b="1" dirty="0">
                <a:latin typeface="Courier New" pitchFamily="49" charset="0"/>
              </a:rPr>
              <a:t>int</a:t>
            </a: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/>
              <a:t>                  </a:t>
            </a:r>
            <a:r>
              <a:rPr lang="en-US" sz="2800" dirty="0">
                <a:ea typeface="+mn-ea"/>
                <a:cs typeface="+mn-cs"/>
              </a:rPr>
              <a:t>int a, b, c;</a:t>
            </a:r>
            <a:r>
              <a:rPr lang="en-US" sz="2400" dirty="0">
                <a:ea typeface="+mn-ea"/>
                <a:cs typeface="+mn-cs"/>
              </a:rPr>
              <a:t>  </a:t>
            </a:r>
            <a:r>
              <a:rPr lang="en-US" sz="2400" dirty="0"/>
              <a:t>-  </a:t>
            </a:r>
            <a:r>
              <a:rPr lang="en-US" sz="2000" dirty="0"/>
              <a:t>Declares three variables, each of type </a:t>
            </a:r>
            <a:r>
              <a:rPr lang="en-US" sz="2000" b="1" dirty="0">
                <a:latin typeface="Courier New" pitchFamily="49" charset="0"/>
              </a:rPr>
              <a:t>int</a:t>
            </a:r>
            <a:endParaRPr lang="en-US" sz="2400" b="1" dirty="0">
              <a:latin typeface="Courier New" pitchFamily="49" charset="0"/>
            </a:endParaRP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/>
              <a:t>                  </a:t>
            </a:r>
            <a:r>
              <a:rPr lang="en-US" sz="2800" dirty="0"/>
              <a:t>int a; float b;</a:t>
            </a:r>
            <a:endParaRPr lang="ar-EG" sz="2400" dirty="0"/>
          </a:p>
          <a:p>
            <a:pPr algn="l" rtl="0">
              <a:defRPr/>
            </a:pPr>
            <a:endParaRPr lang="en-US" sz="1400" dirty="0"/>
          </a:p>
          <a:p>
            <a:pPr algn="l" rtl="0">
              <a:buFontTx/>
              <a:buNone/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1474</Words>
  <Application>Microsoft Office PowerPoint</Application>
  <PresentationFormat>On-screen Show (4:3)</PresentationFormat>
  <Paragraphs>391</Paragraphs>
  <Slides>23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AvantGarde</vt:lpstr>
      <vt:lpstr>Calibri</vt:lpstr>
      <vt:lpstr>Courier New</vt:lpstr>
      <vt:lpstr>Times</vt:lpstr>
      <vt:lpstr>Times New Roman</vt:lpstr>
      <vt:lpstr>Wingdings</vt:lpstr>
      <vt:lpstr>Pitchbook</vt:lpstr>
      <vt:lpstr>Document</vt:lpstr>
      <vt:lpstr>Chapter 1.2  Introduction to C++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2017-04-08T15:15:35Z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